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8"/>
  </p:notesMasterIdLst>
  <p:sldIdLst>
    <p:sldId id="256" r:id="rId2"/>
    <p:sldId id="265" r:id="rId3"/>
    <p:sldId id="259" r:id="rId4"/>
    <p:sldId id="261" r:id="rId5"/>
    <p:sldId id="263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30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B397A-02B3-420D-A568-995830A89D41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BFE13-B8DD-40D2-B78A-34C8BFDC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6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3E6-82D4-4D2F-80C7-4303CE5B40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32376B-C68B-4E83-BFDC-CAE8B8F7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5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3E6-82D4-4D2F-80C7-4303CE5B40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32376B-C68B-4E83-BFDC-CAE8B8F7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1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3E6-82D4-4D2F-80C7-4303CE5B40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32376B-C68B-4E83-BFDC-CAE8B8F743E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6934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3E6-82D4-4D2F-80C7-4303CE5B40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32376B-C68B-4E83-BFDC-CAE8B8F7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08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3E6-82D4-4D2F-80C7-4303CE5B40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32376B-C68B-4E83-BFDC-CAE8B8F743E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5786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3E6-82D4-4D2F-80C7-4303CE5B40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32376B-C68B-4E83-BFDC-CAE8B8F7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45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3E6-82D4-4D2F-80C7-4303CE5B40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376B-C68B-4E83-BFDC-CAE8B8F7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07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3E6-82D4-4D2F-80C7-4303CE5B40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376B-C68B-4E83-BFDC-CAE8B8F7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9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3E6-82D4-4D2F-80C7-4303CE5B40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376B-C68B-4E83-BFDC-CAE8B8F7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3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3E6-82D4-4D2F-80C7-4303CE5B40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32376B-C68B-4E83-BFDC-CAE8B8F7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5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3E6-82D4-4D2F-80C7-4303CE5B40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32376B-C68B-4E83-BFDC-CAE8B8F7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7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3E6-82D4-4D2F-80C7-4303CE5B40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32376B-C68B-4E83-BFDC-CAE8B8F7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8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3E6-82D4-4D2F-80C7-4303CE5B40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376B-C68B-4E83-BFDC-CAE8B8F7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5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3E6-82D4-4D2F-80C7-4303CE5B40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376B-C68B-4E83-BFDC-CAE8B8F7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9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3E6-82D4-4D2F-80C7-4303CE5B40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376B-C68B-4E83-BFDC-CAE8B8F7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9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13E6-82D4-4D2F-80C7-4303CE5B40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32376B-C68B-4E83-BFDC-CAE8B8F7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3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513E6-82D4-4D2F-80C7-4303CE5B404B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332376B-C68B-4E83-BFDC-CAE8B8F7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9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82" r:id="rId15"/>
    <p:sldLayoutId id="21474839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3870" y="499529"/>
            <a:ext cx="10418884" cy="3254786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ka-GE" dirty="0" smtClean="0"/>
              <a:t>   </a:t>
            </a:r>
            <a:br>
              <a:rPr lang="ka-GE" dirty="0" smtClean="0"/>
            </a:br>
            <a:r>
              <a:rPr lang="ka-GE" dirty="0" smtClean="0"/>
              <a:t>     პროფესიული პროგრამა</a:t>
            </a:r>
            <a:br>
              <a:rPr lang="ka-GE" dirty="0" smtClean="0"/>
            </a:br>
            <a:r>
              <a:rPr lang="ka-GE" dirty="0" smtClean="0"/>
              <a:t>      </a:t>
            </a:r>
            <a:r>
              <a:rPr lang="ka-GE" b="1" dirty="0" smtClean="0">
                <a:solidFill>
                  <a:srgbClr val="002060"/>
                </a:solidFill>
                <a:ea typeface="+mj-ea"/>
                <a:cs typeface="+mj-cs"/>
              </a:rPr>
              <a:t>მსუბუქი </a:t>
            </a:r>
            <a:r>
              <a:rPr lang="ka-GE" b="1" dirty="0">
                <a:solidFill>
                  <a:srgbClr val="002060"/>
                </a:solidFill>
                <a:ea typeface="+mj-ea"/>
                <a:cs typeface="+mj-cs"/>
              </a:rPr>
              <a:t>ავტომობილის </a:t>
            </a:r>
            <a:r>
              <a:rPr lang="ka-GE" b="1" dirty="0" smtClean="0">
                <a:solidFill>
                  <a:srgbClr val="002060"/>
                </a:solidFill>
                <a:ea typeface="+mj-ea"/>
                <a:cs typeface="+mj-cs"/>
              </a:rPr>
              <a:t/>
            </a:r>
            <a:br>
              <a:rPr lang="ka-GE" b="1" dirty="0" smtClean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ka-GE" b="1" dirty="0" smtClean="0">
                <a:solidFill>
                  <a:srgbClr val="002060"/>
                </a:solidFill>
                <a:ea typeface="+mj-ea"/>
                <a:cs typeface="+mj-cs"/>
              </a:rPr>
              <a:t>             ძრავის შეკეთება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838" y="3843867"/>
            <a:ext cx="9601200" cy="1947333"/>
          </a:xfrm>
        </p:spPr>
        <p:txBody>
          <a:bodyPr>
            <a:normAutofit fontScale="92500" lnSpcReduction="10000"/>
          </a:bodyPr>
          <a:lstStyle/>
          <a:p>
            <a:r>
              <a:rPr lang="ka-GE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აკაკი წერეთლის სახელმწიფო უნივერსიტეტი</a:t>
            </a:r>
            <a:br>
              <a:rPr lang="ka-GE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ka-GE" sz="3600" dirty="0" smtClean="0"/>
              <a:t/>
            </a:r>
            <a:br>
              <a:rPr lang="ka-GE" sz="3600" dirty="0" smtClean="0"/>
            </a:br>
            <a:r>
              <a:rPr lang="ka-GE" sz="3600" b="1" dirty="0" smtClean="0"/>
              <a:t>                 </a:t>
            </a:r>
            <a:r>
              <a:rPr lang="ka-G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პროფესიული განათლების ცენტრი</a:t>
            </a:r>
            <a:br>
              <a:rPr lang="ka-G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067" y="499529"/>
            <a:ext cx="2628687" cy="157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" y="7304"/>
            <a:ext cx="11520854" cy="880720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ka-GE" dirty="0" smtClean="0"/>
              <a:t> </a:t>
            </a:r>
            <a:r>
              <a:rPr lang="ka-GE" sz="4000" b="1" dirty="0">
                <a:solidFill>
                  <a:srgbClr val="002060"/>
                </a:solidFill>
              </a:rPr>
              <a:t>მსუბუქი ავტომობილის </a:t>
            </a:r>
            <a:r>
              <a:rPr lang="ka-GE" sz="4000" b="1" dirty="0" smtClean="0">
                <a:solidFill>
                  <a:srgbClr val="002060"/>
                </a:solidFill>
              </a:rPr>
              <a:t>ძრავის </a:t>
            </a:r>
            <a:r>
              <a:rPr lang="ka-GE" sz="4000" b="1" dirty="0">
                <a:solidFill>
                  <a:srgbClr val="002060"/>
                </a:solidFill>
              </a:rPr>
              <a:t>შეკეთება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 rot="10800000" flipV="1">
            <a:off x="2252373" y="5804940"/>
            <a:ext cx="8016210" cy="9233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a-GE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სახელმწიფო დიპლომი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373" y="1115122"/>
            <a:ext cx="8016210" cy="479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191598"/>
            <a:ext cx="5374888" cy="6142295"/>
          </a:xfrm>
        </p:spPr>
        <p:txBody>
          <a:bodyPr>
            <a:noAutofit/>
          </a:bodyPr>
          <a:lstStyle/>
          <a:p>
            <a:pPr lvl="0"/>
            <a:r>
              <a:rPr lang="ka-GE" sz="3200" b="1" dirty="0" smtClean="0">
                <a:solidFill>
                  <a:srgbClr val="7030A0"/>
                </a:solidFill>
              </a:rPr>
              <a:t>პროგრამის </a:t>
            </a:r>
            <a:r>
              <a:rPr lang="ka-GE" sz="3200" b="1" dirty="0">
                <a:solidFill>
                  <a:srgbClr val="7030A0"/>
                </a:solidFill>
              </a:rPr>
              <a:t>მიზანი</a:t>
            </a:r>
            <a:r>
              <a:rPr lang="en-US" sz="3200" b="1" dirty="0">
                <a:solidFill>
                  <a:srgbClr val="7030A0"/>
                </a:solidFill>
              </a:rPr>
              <a:t>: </a:t>
            </a:r>
            <a:r>
              <a:rPr lang="ka-GE" sz="3200" dirty="0">
                <a:solidFill>
                  <a:srgbClr val="7030A0"/>
                </a:solidFill>
                <a:ea typeface="Sylfaen" panose="010A0502050306030303" pitchFamily="18" charset="0"/>
                <a:cs typeface="Sylfaen" panose="010A0502050306030303" pitchFamily="18" charset="0"/>
              </a:rPr>
              <a:t>პროგრამის მიზანია მოამზადოს </a:t>
            </a:r>
            <a:r>
              <a:rPr lang="ka-GE" sz="3200" b="1" dirty="0">
                <a:solidFill>
                  <a:srgbClr val="7030A0"/>
                </a:solidFill>
                <a:ea typeface="Sylfaen" panose="010A0502050306030303" pitchFamily="18" charset="0"/>
                <a:cs typeface="Sylfaen" panose="010A0502050306030303" pitchFamily="18" charset="0"/>
              </a:rPr>
              <a:t>მაღალკვალიფიციური</a:t>
            </a:r>
            <a:r>
              <a:rPr lang="ka-GE" sz="3200" dirty="0">
                <a:solidFill>
                  <a:srgbClr val="7030A0"/>
                </a:solidFill>
                <a:ea typeface="Sylfaen" panose="010A0502050306030303" pitchFamily="18" charset="0"/>
                <a:cs typeface="Sylfaen" panose="010A0502050306030303" pitchFamily="18" charset="0"/>
              </a:rPr>
              <a:t> სპეციალისტები, რომლებიც 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ახდენს  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სატრანსპორტო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სფეროში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აგრარული ტექნიკისა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და </a:t>
            </a:r>
            <a:r>
              <a:rPr lang="ka-GE" sz="3200" dirty="0" smtClean="0">
                <a:solidFill>
                  <a:srgbClr val="7030A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ავტომობილების ძრავების</a:t>
            </a:r>
            <a:r>
              <a:rPr lang="ka-GE" sz="3200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აღდგენითი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სამუშაოების ჩატარებას, მოდერნიზებასა  და 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შეკეთებას.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90" y="1293541"/>
            <a:ext cx="5196469" cy="488423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 flipV="1">
            <a:off x="6490010" y="6857998"/>
            <a:ext cx="570199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89035" y="959005"/>
            <a:ext cx="7002965" cy="550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ka-GE" sz="3200" b="1" dirty="0" smtClean="0">
                <a:solidFill>
                  <a:srgbClr val="7030A0"/>
                </a:solidFill>
                <a:ea typeface="Sylfaen" panose="010A0502050306030303" pitchFamily="18" charset="0"/>
                <a:cs typeface="Sylfaen" panose="010A0502050306030303" pitchFamily="18" charset="0"/>
              </a:rPr>
              <a:t>კურსდამთავრებულთა შესაძლებლობები</a:t>
            </a:r>
            <a:r>
              <a:rPr lang="ka-GE" sz="3200" b="1" dirty="0">
                <a:solidFill>
                  <a:srgbClr val="7030A0"/>
                </a:solidFill>
                <a:ea typeface="Sylfaen" panose="010A0502050306030303" pitchFamily="18" charset="0"/>
                <a:cs typeface="Sylfaen" panose="010A0502050306030303" pitchFamily="18" charset="0"/>
              </a:rPr>
              <a:t>: </a:t>
            </a:r>
            <a:r>
              <a:rPr lang="ka-GE" sz="3200" dirty="0">
                <a:solidFill>
                  <a:srgbClr val="7030A0"/>
                </a:solidFill>
                <a:ea typeface="Sylfaen" panose="010A0502050306030303" pitchFamily="18" charset="0"/>
                <a:cs typeface="Sylfaen" panose="010A0502050306030303" pitchFamily="18" charset="0"/>
              </a:rPr>
              <a:t>მსუბუქი ავტომობილის შეკეთაბაში საბაზო პროფესიული კვალიფიკაციის მფლობელს შეუძლია დასაქმდეს   </a:t>
            </a:r>
            <a:r>
              <a:rPr lang="ka-GE" sz="3200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ავტომობილის ძრავის სისტემების 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ტექნიკოსად, ძრავას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მექანიკოსად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(საავტომობილო 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ტრანსპორტი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ძრავას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მექანიკოსად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აგრარული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ტექნიკა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ავტოსერვისის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მექანიკოსად</a:t>
            </a:r>
            <a:r>
              <a:rPr lang="ka-GE" sz="3200" dirty="0" smtClean="0">
                <a:solidFill>
                  <a:srgbClr val="7030A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,</a:t>
            </a:r>
            <a:r>
              <a:rPr lang="ka-GE" sz="3200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3200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დიაგნოსტიკოსად.</a:t>
            </a:r>
            <a:endParaRPr lang="en-US" sz="3200" dirty="0">
              <a:solidFill>
                <a:srgbClr val="7030A0"/>
              </a:solidFill>
              <a:effectLst/>
              <a:latin typeface="StoneSan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flipH="1">
            <a:off x="12511667" y="2133600"/>
            <a:ext cx="356838" cy="377762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17" y="1573824"/>
            <a:ext cx="4616605" cy="483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flipV="1">
            <a:off x="2589212" y="7493619"/>
            <a:ext cx="89154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5776" y="232526"/>
            <a:ext cx="10548394" cy="12779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ka-GE" sz="3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პრაქტიკულ უნარ-ჩვევებს დახვეწენ თანამედროვე ტექნიკით აღჭურვილ ლაბორატორიებში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4" y="1851102"/>
            <a:ext cx="5397190" cy="4705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054" y="1851102"/>
            <a:ext cx="6177115" cy="470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839" y="465992"/>
            <a:ext cx="9719774" cy="1072876"/>
          </a:xfr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ka-GE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  <a:cs typeface="+mn-cs"/>
              </a:rPr>
              <a:t>  </a:t>
            </a:r>
            <a:r>
              <a:rPr lang="ka-GE" sz="2800" b="1" dirty="0" smtClean="0">
                <a:solidFill>
                  <a:srgbClr val="7030A0"/>
                </a:solidFill>
                <a:ea typeface="+mn-ea"/>
                <a:cs typeface="+mn-cs"/>
              </a:rPr>
              <a:t>პროგრამაზე </a:t>
            </a:r>
            <a:r>
              <a:rPr lang="ka-GE" sz="2800" b="1" dirty="0">
                <a:solidFill>
                  <a:srgbClr val="7030A0"/>
                </a:solidFill>
                <a:ea typeface="+mn-ea"/>
                <a:cs typeface="+mn-cs"/>
              </a:rPr>
              <a:t>პროფესიული სტუდენტის სწავლა </a:t>
            </a:r>
            <a:r>
              <a:rPr lang="ka-GE" sz="2800" b="1" dirty="0" smtClean="0">
                <a:solidFill>
                  <a:srgbClr val="7030A0"/>
                </a:solidFill>
                <a:ea typeface="+mn-ea"/>
                <a:cs typeface="+mn-cs"/>
              </a:rPr>
              <a:t>უფასოა</a:t>
            </a:r>
            <a:br>
              <a:rPr lang="ka-GE" sz="2800" b="1" dirty="0" smtClean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ka-GE" sz="2800" b="1" dirty="0" smtClean="0">
                <a:solidFill>
                  <a:srgbClr val="7030A0"/>
                </a:solidFill>
                <a:ea typeface="+mn-ea"/>
                <a:cs typeface="+mn-cs"/>
              </a:rPr>
              <a:t>             სწავლას </a:t>
            </a:r>
            <a:r>
              <a:rPr lang="ka-GE" sz="2800" b="1" dirty="0">
                <a:solidFill>
                  <a:srgbClr val="7030A0"/>
                </a:solidFill>
                <a:ea typeface="+mn-ea"/>
                <a:cs typeface="+mn-cs"/>
              </a:rPr>
              <a:t>სრულად აფინანსებს სახელმწიფო</a:t>
            </a:r>
            <a:br>
              <a:rPr lang="ka-GE" sz="2800" b="1" dirty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  <a:cs typeface="+mn-cs"/>
              </a:rPr>
              <a:t/>
            </a:r>
            <a:b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  <a:cs typeface="+mn-cs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5" y="1905000"/>
            <a:ext cx="10801227" cy="4601308"/>
          </a:xfrm>
        </p:spPr>
        <p:txBody>
          <a:bodyPr/>
          <a:lstStyle/>
          <a:p>
            <a:r>
              <a:rPr lang="ka-GE" sz="2400" dirty="0" smtClean="0"/>
              <a:t>რეგისტრაციის </a:t>
            </a:r>
            <a:r>
              <a:rPr lang="ka-GE" sz="2400" dirty="0"/>
              <a:t>გავლა შესაძლებელია ვებ- გვერდზე: </a:t>
            </a:r>
            <a:r>
              <a:rPr lang="en-US" sz="2400" b="1" dirty="0"/>
              <a:t>vet.emis.ge </a:t>
            </a:r>
            <a:r>
              <a:rPr lang="en-US" sz="2400" dirty="0"/>
              <a:t> </a:t>
            </a:r>
          </a:p>
          <a:p>
            <a:r>
              <a:rPr lang="ka-GE" sz="2400" dirty="0" smtClean="0"/>
              <a:t>პროფესიულ პროგრამაზე სწავლის მსურველთა</a:t>
            </a:r>
            <a:br>
              <a:rPr lang="ka-GE" sz="2400" dirty="0" smtClean="0"/>
            </a:br>
            <a:r>
              <a:rPr lang="ka-GE" sz="2400" dirty="0" smtClean="0"/>
              <a:t>რეგისტრაცია მიმდინარეობს </a:t>
            </a:r>
            <a:r>
              <a:rPr lang="ka-GE" sz="2400" b="1" dirty="0" smtClean="0"/>
              <a:t>2022 წლის 2 მაისიდან 22 აგვისტოს ჩათვლით</a:t>
            </a:r>
          </a:p>
          <a:p>
            <a:r>
              <a:rPr lang="ka-GE" sz="2400" dirty="0" smtClean="0"/>
              <a:t>ან </a:t>
            </a:r>
            <a:r>
              <a:rPr lang="ka-GE" sz="2400" dirty="0"/>
              <a:t>თამარ მეფის ქ. 59 (აწსუ </a:t>
            </a:r>
            <a:r>
              <a:rPr lang="en-US" sz="2400" dirty="0"/>
              <a:t>I </a:t>
            </a:r>
            <a:r>
              <a:rPr lang="ka-GE" sz="2400" dirty="0"/>
              <a:t>კორპუსი, </a:t>
            </a:r>
            <a:r>
              <a:rPr lang="en-US" sz="2400" dirty="0"/>
              <a:t>N -</a:t>
            </a:r>
            <a:r>
              <a:rPr lang="en-US" sz="2400" dirty="0" smtClean="0"/>
              <a:t>1107</a:t>
            </a:r>
            <a:r>
              <a:rPr lang="ka-GE" sz="2400" dirty="0" smtClean="0"/>
              <a:t>)</a:t>
            </a:r>
            <a:endParaRPr lang="ka-GE" sz="2400" dirty="0"/>
          </a:p>
          <a:p>
            <a:r>
              <a:rPr lang="ka-GE" sz="2400" dirty="0" smtClean="0"/>
              <a:t> პროგრამაზე ჩარიცხვა მოხდება მოტივაციური გასაუბრების საფუძველზე.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ka-GE" sz="2400" dirty="0"/>
              <a:t>დამატებითი კითხვების შემთხვევაში მოგვწერეთ </a:t>
            </a:r>
            <a:r>
              <a:rPr lang="en-US" sz="2400" dirty="0"/>
              <a:t>Facebook </a:t>
            </a:r>
            <a:r>
              <a:rPr lang="ka-GE" sz="2400" dirty="0"/>
              <a:t>გვერდზე- </a:t>
            </a:r>
            <a:r>
              <a:rPr lang="ka-GE" sz="2400" b="1" dirty="0"/>
              <a:t>„აწსუ პროფესიული და უწყვეტი განათლების ცენტრი’’</a:t>
            </a:r>
            <a:r>
              <a:rPr lang="ka-GE" sz="2400" dirty="0"/>
              <a:t>, ან მიმართეთ პროგრამის ხელმძღვანელს . ( </a:t>
            </a:r>
            <a:r>
              <a:rPr lang="ka-GE" sz="2400" dirty="0" smtClean="0"/>
              <a:t>ალექსანდრე კამლაძე- 595 40 80 87)</a:t>
            </a:r>
            <a:endParaRPr lang="ka-GE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5806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298</TotalTime>
  <Words>96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StoneSans</vt:lpstr>
      <vt:lpstr>Sylfaen</vt:lpstr>
      <vt:lpstr>Times New Roman</vt:lpstr>
      <vt:lpstr>Wingdings 3</vt:lpstr>
      <vt:lpstr>Wisp</vt:lpstr>
      <vt:lpstr>         პროფესიული პროგრამა       მსუბუქი ავტომობილის               ძრავის შეკეთება</vt:lpstr>
      <vt:lpstr> მსუბუქი ავტომობილის ძრავის შეკეთება</vt:lpstr>
      <vt:lpstr>პროგრამის მიზანი: პროგრამის მიზანია მოამზადოს მაღალკვალიფიციური სპეციალისტები, რომლებიც ახდენს  სატრანსპორტო სფეროში აგრარული ტექნიკისა და ავტომობილების ძრავების აღდგენითი სამუშაოების ჩატარებას, მოდერნიზებასა  და  შეკეთებას. </vt:lpstr>
      <vt:lpstr>PowerPoint Presentation</vt:lpstr>
      <vt:lpstr>PowerPoint Presentation</vt:lpstr>
      <vt:lpstr>  პროგრამაზე პროფესიული სტუდენტის სწავლა უფასოა              სწავლას სრულად აფინანსებს სახელმწიფო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ოფისის მენეჯერი</dc:title>
  <dc:creator>Windows User</dc:creator>
  <cp:lastModifiedBy>Giorgi Purtskhvanidze</cp:lastModifiedBy>
  <cp:revision>36</cp:revision>
  <dcterms:created xsi:type="dcterms:W3CDTF">2020-05-07T15:29:20Z</dcterms:created>
  <dcterms:modified xsi:type="dcterms:W3CDTF">2022-05-29T10:52:12Z</dcterms:modified>
</cp:coreProperties>
</file>